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6" r:id="rId1"/>
  </p:sldMasterIdLst>
  <p:notesMasterIdLst>
    <p:notesMasterId r:id="rId4"/>
  </p:notesMasterIdLst>
  <p:handoutMasterIdLst>
    <p:handoutMasterId r:id="rId5"/>
  </p:handoutMasterIdLst>
  <p:sldIdLst>
    <p:sldId id="483" r:id="rId2"/>
    <p:sldId id="484" r:id="rId3"/>
  </p:sldIdLst>
  <p:sldSz cx="10693400" cy="756126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100"/>
    <a:srgbClr val="EFD893"/>
    <a:srgbClr val="C10403"/>
    <a:srgbClr val="E46D0B"/>
    <a:srgbClr val="1F6AD8"/>
    <a:srgbClr val="3EA2EA"/>
    <a:srgbClr val="C50F01"/>
    <a:srgbClr val="1757B9"/>
    <a:srgbClr val="E67010"/>
    <a:srgbClr val="E77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8" autoAdjust="0"/>
    <p:restoredTop sz="94645" autoAdjust="0"/>
  </p:normalViewPr>
  <p:slideViewPr>
    <p:cSldViewPr snapToObjects="1">
      <p:cViewPr varScale="1">
        <p:scale>
          <a:sx n="75" d="100"/>
          <a:sy n="75" d="100"/>
        </p:scale>
        <p:origin x="1541" y="53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588" y="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EA877171-C7DB-4D69-AA86-0898621DEF24}" type="datetime1">
              <a:rPr lang="fr-FR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3126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588" y="943126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2364D4FF-D726-4667-9798-87E075C9D3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356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588" y="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4E0B9DA0-F3F3-4397-8FF3-DA273136283A}" type="datetime1">
              <a:rPr lang="fr-FR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256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09" tIns="45706" rIns="91409" bIns="4570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610" y="4717219"/>
            <a:ext cx="5440046" cy="4467940"/>
          </a:xfrm>
          <a:prstGeom prst="rect">
            <a:avLst/>
          </a:prstGeom>
        </p:spPr>
        <p:txBody>
          <a:bodyPr vert="horz" wrap="square" lIns="91409" tIns="45706" rIns="91409" bIns="4570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3126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588" y="9431260"/>
            <a:ext cx="2947088" cy="496967"/>
          </a:xfrm>
          <a:prstGeom prst="rect">
            <a:avLst/>
          </a:prstGeom>
        </p:spPr>
        <p:txBody>
          <a:bodyPr vert="horz" wrap="square" lIns="91409" tIns="45706" rIns="91409" bIns="4570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4DF4D3AD-4CD4-4E1D-A455-CED5A44174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644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7457"/>
            <a:ext cx="9089390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179C39-2873-402B-B9BA-47CD3AEF956E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534D7-CD98-4F83-9A38-B17969DA144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85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C11FC3-8E94-4E6B-A645-F3FE10877AA0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0F974-10FA-4F85-BE9F-C8BC4C0B3D8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46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567"/>
            <a:ext cx="6783626" cy="640782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098E04-BD97-4435-B9D6-F930952DDCF7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C9068-9979-48FC-8A7A-E344D7E625A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8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E5C4D-A609-44F7-956E-21D4DBE16D70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4FBE8-23A7-4EA8-BACB-8B34FDD9E7A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12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067"/>
            <a:ext cx="9223058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0097"/>
            <a:ext cx="9223058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4B69E8-7192-4FB5-A040-083F29D11B4E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B89F0-8AC9-4806-B61B-B5E11A0BF48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3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DAFC01-E488-462A-A658-6CEB3121A2D5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DD09C-A6B5-4566-B1D6-E6132B187AD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1197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9"/>
            <a:ext cx="9223058" cy="146149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4B69E8-7192-4FB5-A040-083F29D11B4E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B89F0-8AC9-4806-B61B-B5E11A0BF48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8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7F66F-D48B-4F15-9F17-AA5147E00786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D1F76-7EB3-4E1E-AABE-E3680FA0D62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4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5E9FCF-68BB-4A32-9F44-283E5B5E778F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8E938-6915-4730-B59F-BD35E46DE43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3"/>
            <a:ext cx="5413534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228097-4FFC-4F87-AA82-8BB56CCCDDF4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AF227-1CC9-4343-AFB0-0EFCE6A919F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352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683"/>
            <a:ext cx="5413534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02F40-3E47-4C64-956D-F481E987A452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4F850-F97F-4AF7-BB1D-DEE465FD951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0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0070C0"/>
            </a:gs>
            <a:gs pos="24000">
              <a:srgbClr val="46A9EF"/>
            </a:gs>
            <a:gs pos="49000">
              <a:schemeClr val="accent1">
                <a:lumMod val="40000"/>
                <a:lumOff val="60000"/>
              </a:schemeClr>
            </a:gs>
            <a:gs pos="53000">
              <a:srgbClr val="C00000"/>
            </a:gs>
            <a:gs pos="91000">
              <a:schemeClr val="accent6"/>
            </a:gs>
            <a:gs pos="100000">
              <a:schemeClr val="accent6">
                <a:lumMod val="60000"/>
                <a:lumOff val="40000"/>
              </a:schemeClr>
            </a:gs>
            <a:gs pos="52000">
              <a:schemeClr val="bg1"/>
            </a:gs>
            <a:gs pos="62000">
              <a:schemeClr val="accent6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4B69E8-7192-4FB5-A040-083F29D11B4E}" type="datetime1">
              <a:rPr lang="fr-FR" smtClean="0"/>
              <a:pPr>
                <a:defRPr/>
              </a:pPr>
              <a:t>28/05/2023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2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1B89F0-8AC9-4806-B61B-B5E11A0BF48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38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JPG"/><Relationship Id="rId1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3.JP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19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>
            <a:extLst>
              <a:ext uri="{FF2B5EF4-FFF2-40B4-BE49-F238E27FC236}">
                <a16:creationId xmlns:a16="http://schemas.microsoft.com/office/drawing/2014/main" id="{EF75C946-4F44-44E5-A876-DBDADFDF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0" y="116963"/>
            <a:ext cx="1746179" cy="90801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C2123D8-7EDF-4E3A-89D5-8D510864466D}"/>
              </a:ext>
            </a:extLst>
          </p:cNvPr>
          <p:cNvSpPr/>
          <p:nvPr/>
        </p:nvSpPr>
        <p:spPr>
          <a:xfrm>
            <a:off x="2259713" y="268144"/>
            <a:ext cx="479220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RE</a:t>
            </a:r>
            <a:r>
              <a:rPr lang="fr-FR" sz="20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H</a:t>
            </a:r>
            <a:r>
              <a:rPr lang="fr-FR" sz="20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ABILITATION DE </a:t>
            </a:r>
            <a:r>
              <a:rPr lang="fr-FR" sz="20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46</a:t>
            </a:r>
            <a:r>
              <a:rPr lang="fr-FR" sz="20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 LOGEMENTS COLLECTIFS</a:t>
            </a:r>
          </a:p>
          <a:p>
            <a:pPr algn="ctr"/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Résidence 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LE VOLTAIRE </a:t>
            </a:r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à 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VILLEFONTAINE </a:t>
            </a:r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 </a:t>
            </a:r>
            <a:r>
              <a:rPr lang="fr-FR" sz="12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pour</a:t>
            </a:r>
            <a:r>
              <a:rPr lang="fr-FR" sz="14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fr-FR" sz="1400" cap="none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SHA PLURALIS</a:t>
            </a:r>
            <a:endParaRPr lang="fr-FR" sz="220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Impact" panose="020B0806030902050204" pitchFamily="34" charset="0"/>
            </a:endParaRP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86CF4E56-92FA-4A3E-974E-D4B1A77FE22D}"/>
              </a:ext>
            </a:extLst>
          </p:cNvPr>
          <p:cNvGrpSpPr/>
          <p:nvPr/>
        </p:nvGrpSpPr>
        <p:grpSpPr>
          <a:xfrm>
            <a:off x="52249" y="1043570"/>
            <a:ext cx="4032244" cy="1392954"/>
            <a:chOff x="52249" y="1043570"/>
            <a:chExt cx="4032244" cy="1392954"/>
          </a:xfrm>
        </p:grpSpPr>
        <p:pic>
          <p:nvPicPr>
            <p:cNvPr id="78" name="Graphique 77" descr="Informations">
              <a:extLst>
                <a:ext uri="{FF2B5EF4-FFF2-40B4-BE49-F238E27FC236}">
                  <a16:creationId xmlns:a16="http://schemas.microsoft.com/office/drawing/2014/main" id="{7CE1A188-0F4E-46D2-8764-260AA425D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49" y="1080768"/>
              <a:ext cx="547225" cy="504248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  <p:sp>
          <p:nvSpPr>
            <p:cNvPr id="79" name="Text Box 13">
              <a:extLst>
                <a:ext uri="{FF2B5EF4-FFF2-40B4-BE49-F238E27FC236}">
                  <a16:creationId xmlns:a16="http://schemas.microsoft.com/office/drawing/2014/main" id="{AACB1EFC-E157-4DAB-87FA-CA372A2AE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450" y="1043570"/>
              <a:ext cx="3513043" cy="13929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solidFill>
                    <a:schemeClr val="bg1"/>
                  </a:solidFill>
                  <a:latin typeface="+mj-lt"/>
                </a:rPr>
                <a:t>Renseignements généraux :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Adresse :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 Place Basch – Quartier Saint-Bonnet              38090 VILLEFONTAINE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Maître d’ouvrage : </a:t>
              </a:r>
              <a:r>
                <a:rPr lang="fr-FR" sz="1100" dirty="0" err="1">
                  <a:solidFill>
                    <a:schemeClr val="bg1"/>
                  </a:solidFill>
                  <a:latin typeface="+mj-lt"/>
                </a:rPr>
                <a:t>Sha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fr-FR" sz="1100" dirty="0" err="1">
                  <a:solidFill>
                    <a:schemeClr val="bg1"/>
                  </a:solidFill>
                  <a:latin typeface="+mj-lt"/>
                </a:rPr>
                <a:t>Pluralis</a:t>
              </a:r>
              <a:endParaRPr lang="fr-FR" sz="1100" b="1" dirty="0">
                <a:solidFill>
                  <a:schemeClr val="bg1"/>
                </a:solidFill>
                <a:latin typeface="+mj-lt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Type de résidence : 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46 logements (5 allées)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rgbClr val="FFFFFF"/>
                  </a:solidFill>
                  <a:latin typeface="+mj-lt"/>
                </a:rPr>
                <a:t>Date et étape du projet : </a:t>
              </a:r>
              <a:r>
                <a:rPr lang="fr-FR" sz="1100" dirty="0">
                  <a:solidFill>
                    <a:srgbClr val="FFFFFF"/>
                  </a:solidFill>
                  <a:latin typeface="+mj-lt"/>
                </a:rPr>
                <a:t>Travaux terminés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dirty="0">
                  <a:solidFill>
                    <a:srgbClr val="FFFFFF"/>
                  </a:solidFill>
                  <a:latin typeface="+mj-lt"/>
                </a:rPr>
                <a:t>Réception : 15.05.2020</a:t>
              </a:r>
              <a:endParaRPr lang="fr-FR" sz="1100" dirty="0">
                <a:solidFill>
                  <a:srgbClr val="FFFFFF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endParaRPr lang="fr-FR" sz="11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80" name="Graphique 79" descr="Liste (droite à gauche)">
            <a:extLst>
              <a:ext uri="{FF2B5EF4-FFF2-40B4-BE49-F238E27FC236}">
                <a16:creationId xmlns:a16="http://schemas.microsoft.com/office/drawing/2014/main" id="{54685ED9-6ECE-4136-A828-B8F9BCA33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97" y="4271115"/>
            <a:ext cx="547224" cy="625766"/>
          </a:xfrm>
          <a:prstGeom prst="rect">
            <a:avLst/>
          </a:prstGeom>
          <a:effectLst>
            <a:outerShdw blurRad="25400" dist="63500" dir="2280000" sx="95000" sy="95000" algn="ctr" rotWithShape="0">
              <a:srgbClr val="000000">
                <a:alpha val="55000"/>
              </a:srgbClr>
            </a:outerShdw>
          </a:effectLst>
        </p:spPr>
      </p:pic>
      <p:grpSp>
        <p:nvGrpSpPr>
          <p:cNvPr id="81" name="Groupe 80">
            <a:extLst>
              <a:ext uri="{FF2B5EF4-FFF2-40B4-BE49-F238E27FC236}">
                <a16:creationId xmlns:a16="http://schemas.microsoft.com/office/drawing/2014/main" id="{45DEEAED-EAF8-46E3-977F-A9AC01C14154}"/>
              </a:ext>
            </a:extLst>
          </p:cNvPr>
          <p:cNvGrpSpPr/>
          <p:nvPr/>
        </p:nvGrpSpPr>
        <p:grpSpPr>
          <a:xfrm>
            <a:off x="63952" y="2644571"/>
            <a:ext cx="4603570" cy="1206050"/>
            <a:chOff x="68794" y="2654124"/>
            <a:chExt cx="4603570" cy="1206050"/>
          </a:xfrm>
        </p:grpSpPr>
        <p:pic>
          <p:nvPicPr>
            <p:cNvPr id="82" name="Graphique 81" descr="Ouvrier du bâtiment">
              <a:extLst>
                <a:ext uri="{FF2B5EF4-FFF2-40B4-BE49-F238E27FC236}">
                  <a16:creationId xmlns:a16="http://schemas.microsoft.com/office/drawing/2014/main" id="{B445C203-649E-430F-930C-60C4521BB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794" y="2832605"/>
              <a:ext cx="513624" cy="498929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  <p:sp>
          <p:nvSpPr>
            <p:cNvPr id="83" name="Text Box 13">
              <a:extLst>
                <a:ext uri="{FF2B5EF4-FFF2-40B4-BE49-F238E27FC236}">
                  <a16:creationId xmlns:a16="http://schemas.microsoft.com/office/drawing/2014/main" id="{2645205C-531C-42F3-BC70-BB2432F60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874" y="2654124"/>
              <a:ext cx="4106490" cy="12060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9E8E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solidFill>
                    <a:schemeClr val="bg1"/>
                  </a:solidFill>
                  <a:latin typeface="+mj-lt"/>
                </a:rPr>
                <a:t>Travaux :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13 mois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Corps d’état séparés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b="1" cap="small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Site occupé : OUI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b="1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Présence d’amiante : OUI </a:t>
              </a:r>
              <a:r>
                <a:rPr lang="fr-FR" sz="1100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(Travaux en SS4) </a:t>
              </a:r>
              <a:endPara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84" name="Graphique 83" descr="Graphique à barres avec tendance à la baisse">
            <a:extLst>
              <a:ext uri="{FF2B5EF4-FFF2-40B4-BE49-F238E27FC236}">
                <a16:creationId xmlns:a16="http://schemas.microsoft.com/office/drawing/2014/main" id="{4FFBB720-E59D-43F9-B00A-4C144784AF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37" y="5975352"/>
            <a:ext cx="576963" cy="540337"/>
          </a:xfrm>
          <a:prstGeom prst="rect">
            <a:avLst/>
          </a:prstGeom>
          <a:effectLst>
            <a:outerShdw blurRad="25400" dist="63500" dir="2280000" sx="95000" sy="95000" algn="ctr" rotWithShape="0">
              <a:srgbClr val="000000">
                <a:alpha val="55000"/>
              </a:srgbClr>
            </a:outerShdw>
          </a:effectLst>
        </p:spPr>
      </p:pic>
      <p:sp>
        <p:nvSpPr>
          <p:cNvPr id="85" name="Text Box 13">
            <a:extLst>
              <a:ext uri="{FF2B5EF4-FFF2-40B4-BE49-F238E27FC236}">
                <a16:creationId xmlns:a16="http://schemas.microsoft.com/office/drawing/2014/main" id="{7EF6D76D-4D77-468D-A590-393630358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938" y="6803953"/>
            <a:ext cx="2734581" cy="695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600" u="sng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  <a:ea typeface="+mn-ea"/>
              </a:rPr>
              <a:t>Montant des travaux : </a:t>
            </a:r>
          </a:p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2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  <a:ea typeface="+mn-ea"/>
              </a:rPr>
              <a:t>1 245 638 € HT</a:t>
            </a:r>
          </a:p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endParaRPr lang="fr-F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3DA78FB-44F1-4CB8-BBB2-F8393AFE7FC8}"/>
              </a:ext>
            </a:extLst>
          </p:cNvPr>
          <p:cNvSpPr txBox="1"/>
          <p:nvPr/>
        </p:nvSpPr>
        <p:spPr>
          <a:xfrm>
            <a:off x="8138959" y="2938073"/>
            <a:ext cx="1613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Après la rénovation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EAF9D5DD-3617-4093-AC89-F5F79CA274CA}"/>
              </a:ext>
            </a:extLst>
          </p:cNvPr>
          <p:cNvSpPr txBox="1"/>
          <p:nvPr/>
        </p:nvSpPr>
        <p:spPr>
          <a:xfrm>
            <a:off x="7941157" y="146522"/>
            <a:ext cx="200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Avant la rénovation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682EACBD-1B70-4F0C-A623-D4CC9B2320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238"/>
          <a:stretch/>
        </p:blipFill>
        <p:spPr>
          <a:xfrm>
            <a:off x="8515052" y="3274762"/>
            <a:ext cx="2111334" cy="14213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AADD68C5-F608-4C15-8BBF-E6EF3A6A81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452"/>
          <a:stretch/>
        </p:blipFill>
        <p:spPr>
          <a:xfrm>
            <a:off x="6359971" y="4903213"/>
            <a:ext cx="2098356" cy="13980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CB97B912-3AF5-42CC-9B35-D91BCE351AD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50" t="6721" r="7617" b="17274"/>
          <a:stretch/>
        </p:blipFill>
        <p:spPr>
          <a:xfrm>
            <a:off x="7127955" y="1511744"/>
            <a:ext cx="1773171" cy="1206050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85B147F8-6604-4021-9809-B99B66A54F5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94" t="2320" r="325" b="-615"/>
          <a:stretch/>
        </p:blipFill>
        <p:spPr>
          <a:xfrm>
            <a:off x="8990523" y="1511744"/>
            <a:ext cx="1613729" cy="1216842"/>
          </a:xfrm>
          <a:prstGeom prst="rect">
            <a:avLst/>
          </a:prstGeom>
        </p:spPr>
      </p:pic>
      <p:sp>
        <p:nvSpPr>
          <p:cNvPr id="92" name="Text Box 13">
            <a:extLst>
              <a:ext uri="{FF2B5EF4-FFF2-40B4-BE49-F238E27FC236}">
                <a16:creationId xmlns:a16="http://schemas.microsoft.com/office/drawing/2014/main" id="{266FCC21-4C68-4A6F-BEF9-5B6852C0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50" y="4183138"/>
            <a:ext cx="5390013" cy="16509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8E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200" b="1" u="sng" cap="small" dirty="0">
                <a:solidFill>
                  <a:schemeClr val="bg1"/>
                </a:solidFill>
                <a:latin typeface="+mj-lt"/>
              </a:rPr>
              <a:t>Programme de travaux :</a:t>
            </a:r>
            <a:r>
              <a:rPr lang="fr-FR" sz="1200" b="1" cap="small" dirty="0">
                <a:solidFill>
                  <a:schemeClr val="bg1"/>
                </a:solidFill>
                <a:latin typeface="+mj-lt"/>
              </a:rPr>
              <a:t>   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26 857 € par logement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u="sng" dirty="0">
                <a:solidFill>
                  <a:schemeClr val="bg1"/>
                </a:solidFill>
                <a:latin typeface="+mj-lt"/>
              </a:rPr>
              <a:t>Enveloppe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Menuiseries extérieures &amp; occultations, réfection des étanchéités toitures 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dirty="0">
                <a:solidFill>
                  <a:schemeClr val="bg1"/>
                </a:solidFill>
                <a:latin typeface="+mj-lt"/>
              </a:rPr>
              <a:t>terrasses, isolation des façade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u="sng" dirty="0">
                <a:solidFill>
                  <a:schemeClr val="bg1"/>
                </a:solidFill>
                <a:latin typeface="+mj-lt"/>
              </a:rPr>
              <a:t>Parties communes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Eclairages, remplacement des sols des parties communes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u="sng" dirty="0">
                <a:solidFill>
                  <a:schemeClr val="bg1"/>
                </a:solidFill>
                <a:latin typeface="+mj-lt"/>
              </a:rPr>
              <a:t>Parties privatives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Mise en sécurité électrique des logements, travaux d’embellissement pièces humides et pièces sèches, remplacement des portes </a:t>
            </a:r>
            <a:r>
              <a:rPr lang="fr-FR" sz="1100" dirty="0" err="1">
                <a:solidFill>
                  <a:schemeClr val="bg1"/>
                </a:solidFill>
                <a:latin typeface="+mj-lt"/>
              </a:rPr>
              <a:t>palieres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 , remplacement des garde-corps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u="sng" dirty="0">
                <a:solidFill>
                  <a:schemeClr val="bg1"/>
                </a:solidFill>
                <a:latin typeface="+mj-lt"/>
              </a:rPr>
              <a:t>Equipements techniques communs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Création chauffage et ECS collectifs gaz, VMC hygro B</a:t>
            </a:r>
            <a:endParaRPr lang="fr-FR" sz="800" i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endParaRPr lang="fr-F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3" name="Text Box 13">
            <a:extLst>
              <a:ext uri="{FF2B5EF4-FFF2-40B4-BE49-F238E27FC236}">
                <a16:creationId xmlns:a16="http://schemas.microsoft.com/office/drawing/2014/main" id="{A4FD1D4E-F77E-4439-AC71-06862482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23" y="5963803"/>
            <a:ext cx="3329285" cy="12973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8E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200" b="1" u="sng" cap="small" dirty="0">
                <a:solidFill>
                  <a:schemeClr val="bg1"/>
                </a:solidFill>
                <a:latin typeface="+mj-lt"/>
              </a:rPr>
              <a:t>Amélioration thermique :</a:t>
            </a:r>
            <a:endParaRPr lang="fr-FR" sz="1100" b="1" cap="small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Etiquette énergétique initiale :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– 256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kWhEP/m²/an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Etiquette énergétique finale :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 – 112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kWhEP/m²/an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endParaRPr lang="fr-FR" sz="11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AA18427C-98BA-47F0-9C6E-621BD6EBE0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2672" y="438742"/>
            <a:ext cx="2046305" cy="1150211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999F736E-46BC-451A-BC5D-94DDA16EA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9109" y="4729686"/>
            <a:ext cx="2106688" cy="1580016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9760B696-11A7-4D38-BF1D-DE9949A271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3751" y="3273055"/>
            <a:ext cx="2110795" cy="1583096"/>
          </a:xfrm>
          <a:prstGeom prst="rect">
            <a:avLst/>
          </a:prstGeom>
        </p:spPr>
      </p:pic>
      <p:grpSp>
        <p:nvGrpSpPr>
          <p:cNvPr id="97" name="Groupe 96">
            <a:extLst>
              <a:ext uri="{FF2B5EF4-FFF2-40B4-BE49-F238E27FC236}">
                <a16:creationId xmlns:a16="http://schemas.microsoft.com/office/drawing/2014/main" id="{EF00BC6B-1057-46EC-99A7-6A27B1CE145D}"/>
              </a:ext>
            </a:extLst>
          </p:cNvPr>
          <p:cNvGrpSpPr/>
          <p:nvPr/>
        </p:nvGrpSpPr>
        <p:grpSpPr>
          <a:xfrm>
            <a:off x="4332169" y="1082319"/>
            <a:ext cx="2926294" cy="1515514"/>
            <a:chOff x="4343183" y="2110592"/>
            <a:chExt cx="2926294" cy="1515514"/>
          </a:xfrm>
        </p:grpSpPr>
        <p:sp>
          <p:nvSpPr>
            <p:cNvPr id="98" name="Text Box 13">
              <a:extLst>
                <a:ext uri="{FF2B5EF4-FFF2-40B4-BE49-F238E27FC236}">
                  <a16:creationId xmlns:a16="http://schemas.microsoft.com/office/drawing/2014/main" id="{CAB5912B-E0B7-4D16-8399-1F8AD3642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9116" y="2110592"/>
              <a:ext cx="2400361" cy="151551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latin typeface="+mj-lt"/>
                </a:rPr>
                <a:t>Missions confiées :</a:t>
              </a:r>
              <a:endParaRPr lang="fr-FR" sz="1200" b="1" cap="small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Architecte (DP)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Economiste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Fluides et Thermique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Structures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Amiante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OPC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Arial" panose="020B0604020202020204" pitchFamily="34" charset="0"/>
                <a:buChar char="•"/>
              </a:pPr>
              <a:endParaRPr lang="fr-FR" sz="1200" b="1" cap="small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endParaRPr lang="fr-FR" sz="1100" i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99" name="Graphique 98" descr="Poignée de main">
              <a:extLst>
                <a:ext uri="{FF2B5EF4-FFF2-40B4-BE49-F238E27FC236}">
                  <a16:creationId xmlns:a16="http://schemas.microsoft.com/office/drawing/2014/main" id="{28257835-1AA3-4A4F-AEC4-C30F5F7F3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343183" y="2118110"/>
              <a:ext cx="512894" cy="512894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</p:grpSp>
      <p:pic>
        <p:nvPicPr>
          <p:cNvPr id="100" name="Picture 2" descr="RÃ©sultat de recherche d'images pour &quot;logo hpe rÃ©novation&quot;">
            <a:extLst>
              <a:ext uri="{FF2B5EF4-FFF2-40B4-BE49-F238E27FC236}">
                <a16:creationId xmlns:a16="http://schemas.microsoft.com/office/drawing/2014/main" id="{7522B0F5-2AE3-4722-A619-5B79FE52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78" y="6680624"/>
            <a:ext cx="648723" cy="6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B5013C0B-D9C9-43AD-9775-CD278BBF5E50}"/>
              </a:ext>
            </a:extLst>
          </p:cNvPr>
          <p:cNvGrpSpPr/>
          <p:nvPr/>
        </p:nvGrpSpPr>
        <p:grpSpPr>
          <a:xfrm>
            <a:off x="3833808" y="5861457"/>
            <a:ext cx="3430988" cy="1676840"/>
            <a:chOff x="3833808" y="5861457"/>
            <a:chExt cx="3430988" cy="1676840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C1D42BC0-BDEB-468C-9110-970D20D414E6}"/>
                </a:ext>
              </a:extLst>
            </p:cNvPr>
            <p:cNvGrpSpPr/>
            <p:nvPr/>
          </p:nvGrpSpPr>
          <p:grpSpPr>
            <a:xfrm>
              <a:off x="4089512" y="5861457"/>
              <a:ext cx="2856116" cy="1676840"/>
              <a:chOff x="4482604" y="5886126"/>
              <a:chExt cx="2856116" cy="1657627"/>
            </a:xfrm>
          </p:grpSpPr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CDBA8F2B-5D09-4FFD-9D43-5C787FCBCD75}"/>
                  </a:ext>
                </a:extLst>
              </p:cNvPr>
              <p:cNvGrpSpPr/>
              <p:nvPr/>
            </p:nvGrpSpPr>
            <p:grpSpPr>
              <a:xfrm>
                <a:off x="4482604" y="5886126"/>
                <a:ext cx="2856116" cy="1558566"/>
                <a:chOff x="4482604" y="5886126"/>
                <a:chExt cx="2856116" cy="1558566"/>
              </a:xfrm>
            </p:grpSpPr>
            <p:grpSp>
              <p:nvGrpSpPr>
                <p:cNvPr id="114" name="Groupe 113">
                  <a:extLst>
                    <a:ext uri="{FF2B5EF4-FFF2-40B4-BE49-F238E27FC236}">
                      <a16:creationId xmlns:a16="http://schemas.microsoft.com/office/drawing/2014/main" id="{E9A22954-7098-4D4F-9804-08781FFC2DFD}"/>
                    </a:ext>
                  </a:extLst>
                </p:cNvPr>
                <p:cNvGrpSpPr/>
                <p:nvPr/>
              </p:nvGrpSpPr>
              <p:grpSpPr>
                <a:xfrm>
                  <a:off x="4533884" y="5886126"/>
                  <a:ext cx="2601312" cy="1451908"/>
                  <a:chOff x="4185163" y="5976493"/>
                  <a:chExt cx="2601312" cy="1451908"/>
                </a:xfrm>
              </p:grpSpPr>
              <p:grpSp>
                <p:nvGrpSpPr>
                  <p:cNvPr id="117" name="Groupe 116">
                    <a:extLst>
                      <a:ext uri="{FF2B5EF4-FFF2-40B4-BE49-F238E27FC236}">
                        <a16:creationId xmlns:a16="http://schemas.microsoft.com/office/drawing/2014/main" id="{C5641F9E-F585-4E62-8F65-3FCAABEBFC52}"/>
                      </a:ext>
                    </a:extLst>
                  </p:cNvPr>
                  <p:cNvGrpSpPr/>
                  <p:nvPr/>
                </p:nvGrpSpPr>
                <p:grpSpPr>
                  <a:xfrm>
                    <a:off x="4220832" y="5976493"/>
                    <a:ext cx="2565643" cy="1385282"/>
                    <a:chOff x="3201337" y="3218489"/>
                    <a:chExt cx="2565643" cy="1385282"/>
                  </a:xfrm>
                </p:grpSpPr>
                <p:grpSp>
                  <p:nvGrpSpPr>
                    <p:cNvPr id="132" name="Groupe 131">
                      <a:extLst>
                        <a:ext uri="{FF2B5EF4-FFF2-40B4-BE49-F238E27FC236}">
                          <a16:creationId xmlns:a16="http://schemas.microsoft.com/office/drawing/2014/main" id="{93AF9E40-247D-4C58-A45A-4C419A7C74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1337" y="3218489"/>
                      <a:ext cx="1257379" cy="1385282"/>
                      <a:chOff x="3016462" y="1938347"/>
                      <a:chExt cx="2615402" cy="4031227"/>
                    </a:xfrm>
                  </p:grpSpPr>
                  <p:sp>
                    <p:nvSpPr>
                      <p:cNvPr id="141" name="Cube 140">
                        <a:extLst>
                          <a:ext uri="{FF2B5EF4-FFF2-40B4-BE49-F238E27FC236}">
                            <a16:creationId xmlns:a16="http://schemas.microsoft.com/office/drawing/2014/main" id="{BA47CA7F-3ABB-4769-8309-515D2AA9D8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6462" y="5591489"/>
                        <a:ext cx="432049" cy="378085"/>
                      </a:xfrm>
                      <a:prstGeom prst="cube">
                        <a:avLst/>
                      </a:prstGeom>
                      <a:solidFill>
                        <a:srgbClr val="0D830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42" name="Cube 141">
                        <a:extLst>
                          <a:ext uri="{FF2B5EF4-FFF2-40B4-BE49-F238E27FC236}">
                            <a16:creationId xmlns:a16="http://schemas.microsoft.com/office/drawing/2014/main" id="{A985FF19-3AA9-4886-9BA4-8539C39E5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507" y="5268453"/>
                        <a:ext cx="432049" cy="701120"/>
                      </a:xfrm>
                      <a:prstGeom prst="cube">
                        <a:avLst/>
                      </a:prstGeom>
                      <a:solidFill>
                        <a:srgbClr val="06FF06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43" name="Cube 142">
                        <a:extLst>
                          <a:ext uri="{FF2B5EF4-FFF2-40B4-BE49-F238E27FC236}">
                            <a16:creationId xmlns:a16="http://schemas.microsoft.com/office/drawing/2014/main" id="{9681B4DC-C3FB-4A11-A9B7-0FA521D5CA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8688" y="4827544"/>
                        <a:ext cx="432048" cy="1142030"/>
                      </a:xfrm>
                      <a:prstGeom prst="cube">
                        <a:avLst/>
                      </a:prstGeom>
                      <a:solidFill>
                        <a:srgbClr val="9DCF06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4" name="Cube 143">
                        <a:extLst>
                          <a:ext uri="{FF2B5EF4-FFF2-40B4-BE49-F238E27FC236}">
                            <a16:creationId xmlns:a16="http://schemas.microsoft.com/office/drawing/2014/main" id="{D42E4BC9-AF4E-4192-8B2F-E07FE55DB0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8123" y="4328048"/>
                        <a:ext cx="432048" cy="1636990"/>
                      </a:xfrm>
                      <a:prstGeom prst="cube">
                        <a:avLst/>
                      </a:prstGeom>
                      <a:solidFill>
                        <a:srgbClr val="FFFF06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5" name="Cube 144">
                        <a:extLst>
                          <a:ext uri="{FF2B5EF4-FFF2-40B4-BE49-F238E27FC236}">
                            <a16:creationId xmlns:a16="http://schemas.microsoft.com/office/drawing/2014/main" id="{59CEE39A-D190-4D20-B89E-F828360B34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0946" y="3626080"/>
                        <a:ext cx="432048" cy="2338812"/>
                      </a:xfrm>
                      <a:prstGeom prst="cube">
                        <a:avLst/>
                      </a:prstGeom>
                      <a:solidFill>
                        <a:srgbClr val="FFCF06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6" name="Cube 145">
                        <a:extLst>
                          <a:ext uri="{FF2B5EF4-FFF2-40B4-BE49-F238E27FC236}">
                            <a16:creationId xmlns:a16="http://schemas.microsoft.com/office/drawing/2014/main" id="{506617E3-DDA9-4BCB-96AF-9472BDD2A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381" y="2735811"/>
                        <a:ext cx="432048" cy="3229227"/>
                      </a:xfrm>
                      <a:prstGeom prst="cube">
                        <a:avLst/>
                      </a:prstGeom>
                      <a:solidFill>
                        <a:srgbClr val="FF6A06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7" name="Cube 146">
                        <a:extLst>
                          <a:ext uri="{FF2B5EF4-FFF2-40B4-BE49-F238E27FC236}">
                            <a16:creationId xmlns:a16="http://schemas.microsoft.com/office/drawing/2014/main" id="{B42EA4BE-AED0-46DF-8C37-6B9949F5C5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816" y="1938347"/>
                        <a:ext cx="432048" cy="4026691"/>
                      </a:xfrm>
                      <a:prstGeom prst="cube">
                        <a:avLst/>
                      </a:prstGeom>
                      <a:solidFill>
                        <a:srgbClr val="DE0B0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grpSp>
                  <p:nvGrpSpPr>
                    <p:cNvPr id="133" name="Groupe 132">
                      <a:extLst>
                        <a:ext uri="{FF2B5EF4-FFF2-40B4-BE49-F238E27FC236}">
                          <a16:creationId xmlns:a16="http://schemas.microsoft.com/office/drawing/2014/main" id="{24764EEB-D4A9-4CFE-BC4A-EF15A494FF1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4542329" y="3218489"/>
                      <a:ext cx="1224651" cy="1385282"/>
                      <a:chOff x="3016462" y="1938347"/>
                      <a:chExt cx="2615402" cy="4031227"/>
                    </a:xfrm>
                  </p:grpSpPr>
                  <p:sp>
                    <p:nvSpPr>
                      <p:cNvPr id="134" name="Cube 133">
                        <a:extLst>
                          <a:ext uri="{FF2B5EF4-FFF2-40B4-BE49-F238E27FC236}">
                            <a16:creationId xmlns:a16="http://schemas.microsoft.com/office/drawing/2014/main" id="{A9883F41-2E6E-447A-AB7F-4AA74925A1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6462" y="5591489"/>
                        <a:ext cx="432049" cy="378085"/>
                      </a:xfrm>
                      <a:prstGeom prst="cube">
                        <a:avLst/>
                      </a:prstGeom>
                      <a:solidFill>
                        <a:srgbClr val="8BADFC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35" name="Cube 134">
                        <a:extLst>
                          <a:ext uri="{FF2B5EF4-FFF2-40B4-BE49-F238E27FC236}">
                            <a16:creationId xmlns:a16="http://schemas.microsoft.com/office/drawing/2014/main" id="{B3FC769C-59F9-43A9-A812-10129E630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507" y="5268453"/>
                        <a:ext cx="432049" cy="701120"/>
                      </a:xfrm>
                      <a:prstGeom prst="cube">
                        <a:avLst/>
                      </a:prstGeom>
                      <a:solidFill>
                        <a:srgbClr val="707BC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36" name="Cube 135">
                        <a:extLst>
                          <a:ext uri="{FF2B5EF4-FFF2-40B4-BE49-F238E27FC236}">
                            <a16:creationId xmlns:a16="http://schemas.microsoft.com/office/drawing/2014/main" id="{A3CC3BF3-50C4-4B50-923A-B46F707EBE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8688" y="4827544"/>
                        <a:ext cx="432048" cy="1142030"/>
                      </a:xfrm>
                      <a:prstGeom prst="cube">
                        <a:avLst/>
                      </a:prstGeom>
                      <a:solidFill>
                        <a:srgbClr val="9276AA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37" name="Cube 136">
                        <a:extLst>
                          <a:ext uri="{FF2B5EF4-FFF2-40B4-BE49-F238E27FC236}">
                            <a16:creationId xmlns:a16="http://schemas.microsoft.com/office/drawing/2014/main" id="{AAA43422-F8B9-46FA-9A66-AE1272567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8123" y="4328048"/>
                        <a:ext cx="432048" cy="1636990"/>
                      </a:xfrm>
                      <a:prstGeom prst="cube">
                        <a:avLst/>
                      </a:prstGeom>
                      <a:solidFill>
                        <a:srgbClr val="90597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38" name="Cube 137">
                        <a:extLst>
                          <a:ext uri="{FF2B5EF4-FFF2-40B4-BE49-F238E27FC236}">
                            <a16:creationId xmlns:a16="http://schemas.microsoft.com/office/drawing/2014/main" id="{43F2F3CB-5D8F-4AC3-B502-34E02569FD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80946" y="3626080"/>
                        <a:ext cx="432048" cy="2338812"/>
                      </a:xfrm>
                      <a:prstGeom prst="cube">
                        <a:avLst/>
                      </a:prstGeom>
                      <a:solidFill>
                        <a:srgbClr val="913F57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39" name="Cube 138">
                        <a:extLst>
                          <a:ext uri="{FF2B5EF4-FFF2-40B4-BE49-F238E27FC236}">
                            <a16:creationId xmlns:a16="http://schemas.microsoft.com/office/drawing/2014/main" id="{4938E41A-808F-46B0-9E43-0791D31BCB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381" y="2735811"/>
                        <a:ext cx="432048" cy="3229227"/>
                      </a:xfrm>
                      <a:prstGeom prst="cube">
                        <a:avLst/>
                      </a:prstGeom>
                      <a:solidFill>
                        <a:srgbClr val="83192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0" name="Cube 139">
                        <a:extLst>
                          <a:ext uri="{FF2B5EF4-FFF2-40B4-BE49-F238E27FC236}">
                            <a16:creationId xmlns:a16="http://schemas.microsoft.com/office/drawing/2014/main" id="{BAC83EFC-CCE5-448B-A008-1A6F35DBBE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816" y="1938347"/>
                        <a:ext cx="432048" cy="4026691"/>
                      </a:xfrm>
                      <a:prstGeom prst="cube">
                        <a:avLst/>
                      </a:prstGeom>
                      <a:solidFill>
                        <a:srgbClr val="DE0B09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  <p:sp>
                <p:nvSpPr>
                  <p:cNvPr id="118" name="ZoneTexte 117">
                    <a:extLst>
                      <a:ext uri="{FF2B5EF4-FFF2-40B4-BE49-F238E27FC236}">
                        <a16:creationId xmlns:a16="http://schemas.microsoft.com/office/drawing/2014/main" id="{057BC80F-F4C8-4BB4-A150-BC5E9B9D88E3}"/>
                      </a:ext>
                    </a:extLst>
                  </p:cNvPr>
                  <p:cNvSpPr txBox="1"/>
                  <p:nvPr/>
                </p:nvSpPr>
                <p:spPr>
                  <a:xfrm>
                    <a:off x="4185163" y="7197569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A</a:t>
                    </a:r>
                  </a:p>
                </p:txBody>
              </p:sp>
              <p:sp>
                <p:nvSpPr>
                  <p:cNvPr id="119" name="ZoneTexte 118">
                    <a:extLst>
                      <a:ext uri="{FF2B5EF4-FFF2-40B4-BE49-F238E27FC236}">
                        <a16:creationId xmlns:a16="http://schemas.microsoft.com/office/drawing/2014/main" id="{2555379F-8405-4ED7-A6BD-D190961C29AD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014" y="7192575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B</a:t>
                    </a:r>
                  </a:p>
                </p:txBody>
              </p:sp>
              <p:sp>
                <p:nvSpPr>
                  <p:cNvPr id="120" name="ZoneTexte 119">
                    <a:extLst>
                      <a:ext uri="{FF2B5EF4-FFF2-40B4-BE49-F238E27FC236}">
                        <a16:creationId xmlns:a16="http://schemas.microsoft.com/office/drawing/2014/main" id="{41748E65-7343-4E8C-830F-50668B6BBF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34966" y="7192419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C</a:t>
                    </a:r>
                  </a:p>
                </p:txBody>
              </p:sp>
              <p:sp>
                <p:nvSpPr>
                  <p:cNvPr id="121" name="ZoneTexte 120">
                    <a:extLst>
                      <a:ext uri="{FF2B5EF4-FFF2-40B4-BE49-F238E27FC236}">
                        <a16:creationId xmlns:a16="http://schemas.microsoft.com/office/drawing/2014/main" id="{954DB7A3-2E3E-437D-95B9-DCB2D80A3055}"/>
                      </a:ext>
                    </a:extLst>
                  </p:cNvPr>
                  <p:cNvSpPr txBox="1"/>
                  <p:nvPr/>
                </p:nvSpPr>
                <p:spPr>
                  <a:xfrm>
                    <a:off x="4700189" y="7189573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D</a:t>
                    </a:r>
                  </a:p>
                </p:txBody>
              </p:sp>
              <p:sp>
                <p:nvSpPr>
                  <p:cNvPr id="122" name="ZoneTexte 121">
                    <a:extLst>
                      <a:ext uri="{FF2B5EF4-FFF2-40B4-BE49-F238E27FC236}">
                        <a16:creationId xmlns:a16="http://schemas.microsoft.com/office/drawing/2014/main" id="{8ED22F6A-D3DA-46A7-A47C-A697564F0F6C}"/>
                      </a:ext>
                    </a:extLst>
                  </p:cNvPr>
                  <p:cNvSpPr txBox="1"/>
                  <p:nvPr/>
                </p:nvSpPr>
                <p:spPr>
                  <a:xfrm>
                    <a:off x="4879403" y="7189729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E</a:t>
                    </a:r>
                  </a:p>
                </p:txBody>
              </p:sp>
              <p:sp>
                <p:nvSpPr>
                  <p:cNvPr id="123" name="ZoneTexte 122">
                    <a:extLst>
                      <a:ext uri="{FF2B5EF4-FFF2-40B4-BE49-F238E27FC236}">
                        <a16:creationId xmlns:a16="http://schemas.microsoft.com/office/drawing/2014/main" id="{831DCFB1-29F8-401E-BDB3-91D6986FBAEA}"/>
                      </a:ext>
                    </a:extLst>
                  </p:cNvPr>
                  <p:cNvSpPr txBox="1"/>
                  <p:nvPr/>
                </p:nvSpPr>
                <p:spPr>
                  <a:xfrm>
                    <a:off x="5052429" y="7189573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F</a:t>
                    </a:r>
                  </a:p>
                </p:txBody>
              </p:sp>
              <p:sp>
                <p:nvSpPr>
                  <p:cNvPr id="124" name="ZoneTexte 123">
                    <a:extLst>
                      <a:ext uri="{FF2B5EF4-FFF2-40B4-BE49-F238E27FC236}">
                        <a16:creationId xmlns:a16="http://schemas.microsoft.com/office/drawing/2014/main" id="{20F9E7F7-5611-42F5-83CB-CB5C86E8C52C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753" y="7190312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G</a:t>
                    </a:r>
                  </a:p>
                </p:txBody>
              </p:sp>
              <p:sp>
                <p:nvSpPr>
                  <p:cNvPr id="125" name="ZoneTexte 124">
                    <a:extLst>
                      <a:ext uri="{FF2B5EF4-FFF2-40B4-BE49-F238E27FC236}">
                        <a16:creationId xmlns:a16="http://schemas.microsoft.com/office/drawing/2014/main" id="{F9495E17-8559-4B93-8647-7AA540622C3F}"/>
                      </a:ext>
                    </a:extLst>
                  </p:cNvPr>
                  <p:cNvSpPr txBox="1"/>
                  <p:nvPr/>
                </p:nvSpPr>
                <p:spPr>
                  <a:xfrm>
                    <a:off x="5566414" y="7190312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G</a:t>
                    </a:r>
                  </a:p>
                </p:txBody>
              </p:sp>
              <p:sp>
                <p:nvSpPr>
                  <p:cNvPr id="126" name="ZoneTexte 125">
                    <a:extLst>
                      <a:ext uri="{FF2B5EF4-FFF2-40B4-BE49-F238E27FC236}">
                        <a16:creationId xmlns:a16="http://schemas.microsoft.com/office/drawing/2014/main" id="{7E35F24E-F8B4-4A0E-B722-31D6B26D480A}"/>
                      </a:ext>
                    </a:extLst>
                  </p:cNvPr>
                  <p:cNvSpPr txBox="1"/>
                  <p:nvPr/>
                </p:nvSpPr>
                <p:spPr>
                  <a:xfrm>
                    <a:off x="5731878" y="7190304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F</a:t>
                    </a:r>
                  </a:p>
                </p:txBody>
              </p:sp>
              <p:sp>
                <p:nvSpPr>
                  <p:cNvPr id="127" name="ZoneTexte 126">
                    <a:extLst>
                      <a:ext uri="{FF2B5EF4-FFF2-40B4-BE49-F238E27FC236}">
                        <a16:creationId xmlns:a16="http://schemas.microsoft.com/office/drawing/2014/main" id="{63CEA34B-0F9E-4F03-9907-4E10C3B4F44E}"/>
                      </a:ext>
                    </a:extLst>
                  </p:cNvPr>
                  <p:cNvSpPr txBox="1"/>
                  <p:nvPr/>
                </p:nvSpPr>
                <p:spPr>
                  <a:xfrm>
                    <a:off x="5893987" y="7189729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E</a:t>
                    </a:r>
                  </a:p>
                </p:txBody>
              </p:sp>
              <p:sp>
                <p:nvSpPr>
                  <p:cNvPr id="128" name="ZoneTexte 127">
                    <a:extLst>
                      <a:ext uri="{FF2B5EF4-FFF2-40B4-BE49-F238E27FC236}">
                        <a16:creationId xmlns:a16="http://schemas.microsoft.com/office/drawing/2014/main" id="{DC748BC6-5119-4F06-8850-58ADABB4AB2B}"/>
                      </a:ext>
                    </a:extLst>
                  </p:cNvPr>
                  <p:cNvSpPr txBox="1"/>
                  <p:nvPr/>
                </p:nvSpPr>
                <p:spPr>
                  <a:xfrm>
                    <a:off x="6068780" y="7185823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D</a:t>
                    </a:r>
                  </a:p>
                </p:txBody>
              </p:sp>
              <p:sp>
                <p:nvSpPr>
                  <p:cNvPr id="129" name="ZoneTexte 128">
                    <a:extLst>
                      <a:ext uri="{FF2B5EF4-FFF2-40B4-BE49-F238E27FC236}">
                        <a16:creationId xmlns:a16="http://schemas.microsoft.com/office/drawing/2014/main" id="{EF4DACC7-C4C1-4D9E-8BFB-954C7DCDC360}"/>
                      </a:ext>
                    </a:extLst>
                  </p:cNvPr>
                  <p:cNvSpPr txBox="1"/>
                  <p:nvPr/>
                </p:nvSpPr>
                <p:spPr>
                  <a:xfrm>
                    <a:off x="6242200" y="7187352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C</a:t>
                    </a:r>
                  </a:p>
                </p:txBody>
              </p:sp>
              <p:sp>
                <p:nvSpPr>
                  <p:cNvPr id="130" name="ZoneTexte 129">
                    <a:extLst>
                      <a:ext uri="{FF2B5EF4-FFF2-40B4-BE49-F238E27FC236}">
                        <a16:creationId xmlns:a16="http://schemas.microsoft.com/office/drawing/2014/main" id="{C77332DC-4805-45BD-9A85-3A6A426096DD}"/>
                      </a:ext>
                    </a:extLst>
                  </p:cNvPr>
                  <p:cNvSpPr txBox="1"/>
                  <p:nvPr/>
                </p:nvSpPr>
                <p:spPr>
                  <a:xfrm>
                    <a:off x="6418990" y="7187352"/>
                    <a:ext cx="218071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B</a:t>
                    </a:r>
                  </a:p>
                </p:txBody>
              </p:sp>
              <p:sp>
                <p:nvSpPr>
                  <p:cNvPr id="131" name="ZoneTexte 130">
                    <a:extLst>
                      <a:ext uri="{FF2B5EF4-FFF2-40B4-BE49-F238E27FC236}">
                        <a16:creationId xmlns:a16="http://schemas.microsoft.com/office/drawing/2014/main" id="{28D8CE99-49A6-4BCC-8C84-DB9D58DA66E1}"/>
                      </a:ext>
                    </a:extLst>
                  </p:cNvPr>
                  <p:cNvSpPr txBox="1"/>
                  <p:nvPr/>
                </p:nvSpPr>
                <p:spPr>
                  <a:xfrm>
                    <a:off x="6563062" y="7194427"/>
                    <a:ext cx="19203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900" dirty="0"/>
                      <a:t>A</a:t>
                    </a:r>
                  </a:p>
                </p:txBody>
              </p:sp>
            </p:grpSp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9D617809-38E3-4EFB-BEA3-8B2306A1CD8E}"/>
                    </a:ext>
                  </a:extLst>
                </p:cNvPr>
                <p:cNvSpPr txBox="1"/>
                <p:nvPr/>
              </p:nvSpPr>
              <p:spPr>
                <a:xfrm>
                  <a:off x="4482604" y="7244637"/>
                  <a:ext cx="1396558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700" dirty="0"/>
                    <a:t>0      50    90   150   200  350  450</a:t>
                  </a:r>
                </a:p>
              </p:txBody>
            </p:sp>
            <p:sp>
              <p:nvSpPr>
                <p:cNvPr id="116" name="ZoneTexte 115">
                  <a:extLst>
                    <a:ext uri="{FF2B5EF4-FFF2-40B4-BE49-F238E27FC236}">
                      <a16:creationId xmlns:a16="http://schemas.microsoft.com/office/drawing/2014/main" id="{DF075C6D-5F17-4DE7-AA47-DD201E7127F6}"/>
                    </a:ext>
                  </a:extLst>
                </p:cNvPr>
                <p:cNvSpPr txBox="1"/>
                <p:nvPr/>
              </p:nvSpPr>
              <p:spPr>
                <a:xfrm>
                  <a:off x="5942162" y="7244637"/>
                  <a:ext cx="1396558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700" dirty="0"/>
                    <a:t>80      55    35    20   10     5      0 </a:t>
                  </a:r>
                </a:p>
              </p:txBody>
            </p:sp>
          </p:grp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D5E840CD-8D4B-4494-BF85-DF8832D215F5}"/>
                  </a:ext>
                </a:extLst>
              </p:cNvPr>
              <p:cNvSpPr txBox="1"/>
              <p:nvPr/>
            </p:nvSpPr>
            <p:spPr>
              <a:xfrm>
                <a:off x="4654799" y="7330769"/>
                <a:ext cx="1073238" cy="21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/>
                  <a:t>kWhEP/m²/an</a:t>
                </a:r>
              </a:p>
            </p:txBody>
          </p:sp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AA1A46B9-3CC8-4F6B-A41A-500AB2CA6A63}"/>
                  </a:ext>
                </a:extLst>
              </p:cNvPr>
              <p:cNvSpPr txBox="1"/>
              <p:nvPr/>
            </p:nvSpPr>
            <p:spPr>
              <a:xfrm>
                <a:off x="5994697" y="7330777"/>
                <a:ext cx="1166591" cy="21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dirty="0"/>
                  <a:t>kgéqCo2/m²/an</a:t>
                </a:r>
              </a:p>
            </p:txBody>
          </p:sp>
        </p:grpSp>
        <p:sp>
          <p:nvSpPr>
            <p:cNvPr id="103" name="Flèche : droite 102">
              <a:extLst>
                <a:ext uri="{FF2B5EF4-FFF2-40B4-BE49-F238E27FC236}">
                  <a16:creationId xmlns:a16="http://schemas.microsoft.com/office/drawing/2014/main" id="{82FB4F98-BEFF-4856-979E-E9D6E8253EAA}"/>
                </a:ext>
              </a:extLst>
            </p:cNvPr>
            <p:cNvSpPr/>
            <p:nvPr/>
          </p:nvSpPr>
          <p:spPr>
            <a:xfrm>
              <a:off x="4121190" y="6437214"/>
              <a:ext cx="587476" cy="24824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</a:rPr>
                <a:t>256</a:t>
              </a:r>
            </a:p>
          </p:txBody>
        </p:sp>
        <p:sp>
          <p:nvSpPr>
            <p:cNvPr id="104" name="Flèche : droite 103">
              <a:extLst>
                <a:ext uri="{FF2B5EF4-FFF2-40B4-BE49-F238E27FC236}">
                  <a16:creationId xmlns:a16="http://schemas.microsoft.com/office/drawing/2014/main" id="{81B63699-DAF4-4C6F-98D4-7E61438D5DB8}"/>
                </a:ext>
              </a:extLst>
            </p:cNvPr>
            <p:cNvSpPr/>
            <p:nvPr/>
          </p:nvSpPr>
          <p:spPr>
            <a:xfrm>
              <a:off x="3833808" y="6743421"/>
              <a:ext cx="587476" cy="24824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</a:rPr>
                <a:t>112</a:t>
              </a:r>
            </a:p>
          </p:txBody>
        </p:sp>
        <p:sp>
          <p:nvSpPr>
            <p:cNvPr id="105" name="Flèche : droite 104">
              <a:extLst>
                <a:ext uri="{FF2B5EF4-FFF2-40B4-BE49-F238E27FC236}">
                  <a16:creationId xmlns:a16="http://schemas.microsoft.com/office/drawing/2014/main" id="{C6828D1C-8A74-4D71-A903-FF023B6E9101}"/>
                </a:ext>
              </a:extLst>
            </p:cNvPr>
            <p:cNvSpPr/>
            <p:nvPr/>
          </p:nvSpPr>
          <p:spPr>
            <a:xfrm flipH="1">
              <a:off x="6453583" y="6784219"/>
              <a:ext cx="587475" cy="24824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106" name="Flèche : droite 105">
              <a:extLst>
                <a:ext uri="{FF2B5EF4-FFF2-40B4-BE49-F238E27FC236}">
                  <a16:creationId xmlns:a16="http://schemas.microsoft.com/office/drawing/2014/main" id="{81CBB5C7-C29C-4C23-B9CC-FD2BCD5313D5}"/>
                </a:ext>
              </a:extLst>
            </p:cNvPr>
            <p:cNvSpPr/>
            <p:nvPr/>
          </p:nvSpPr>
          <p:spPr>
            <a:xfrm flipH="1">
              <a:off x="6590308" y="6940407"/>
              <a:ext cx="587475" cy="24824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FB667411-D7D9-4A2E-94C3-5000EF0BFD96}"/>
                </a:ext>
              </a:extLst>
            </p:cNvPr>
            <p:cNvSpPr txBox="1"/>
            <p:nvPr/>
          </p:nvSpPr>
          <p:spPr>
            <a:xfrm>
              <a:off x="4183903" y="6270665"/>
              <a:ext cx="5331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Initial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39623E45-3EE5-440A-BDD3-A8CCE0E4E630}"/>
                </a:ext>
              </a:extLst>
            </p:cNvPr>
            <p:cNvSpPr txBox="1"/>
            <p:nvPr/>
          </p:nvSpPr>
          <p:spPr>
            <a:xfrm>
              <a:off x="3864295" y="6882458"/>
              <a:ext cx="5331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Final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853749E2-193A-4F6B-963E-B350CF8EFBD0}"/>
                </a:ext>
              </a:extLst>
            </p:cNvPr>
            <p:cNvSpPr txBox="1"/>
            <p:nvPr/>
          </p:nvSpPr>
          <p:spPr>
            <a:xfrm>
              <a:off x="6551424" y="6585467"/>
              <a:ext cx="5331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Initial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7D03396B-2297-4605-8FC2-9F6F87FF729B}"/>
                </a:ext>
              </a:extLst>
            </p:cNvPr>
            <p:cNvSpPr txBox="1"/>
            <p:nvPr/>
          </p:nvSpPr>
          <p:spPr>
            <a:xfrm>
              <a:off x="6731687" y="7074547"/>
              <a:ext cx="5331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</a:rPr>
                <a:t>Final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08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C728CA-3DC1-4DF2-9327-37DEFF1E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0" y="116963"/>
            <a:ext cx="1746179" cy="9080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402F5A-56C2-4026-89DE-51C2206439F1}"/>
              </a:ext>
            </a:extLst>
          </p:cNvPr>
          <p:cNvSpPr/>
          <p:nvPr/>
        </p:nvSpPr>
        <p:spPr>
          <a:xfrm>
            <a:off x="2261316" y="268144"/>
            <a:ext cx="4789003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REHABILITATION DE 34 LOGEMENTS COLLECTIFS</a:t>
            </a:r>
          </a:p>
          <a:p>
            <a:pPr algn="ctr"/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Résidence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 des Mésanges </a:t>
            </a:r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à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 MARTIGNAT </a:t>
            </a:r>
            <a:r>
              <a:rPr lang="fr-FR" sz="12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pour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DYNACITE</a:t>
            </a:r>
            <a:endParaRPr lang="fr-FR" sz="220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Impact" panose="020B080603090205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FA125BB-6DA3-4A96-938D-126F5B629349}"/>
              </a:ext>
            </a:extLst>
          </p:cNvPr>
          <p:cNvGrpSpPr/>
          <p:nvPr/>
        </p:nvGrpSpPr>
        <p:grpSpPr>
          <a:xfrm>
            <a:off x="4089512" y="5861455"/>
            <a:ext cx="2856116" cy="1676839"/>
            <a:chOff x="4482604" y="5886126"/>
            <a:chExt cx="2856116" cy="165762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40AB0B0-82A5-46CE-8A50-4D42B3B1B821}"/>
                </a:ext>
              </a:extLst>
            </p:cNvPr>
            <p:cNvGrpSpPr/>
            <p:nvPr/>
          </p:nvGrpSpPr>
          <p:grpSpPr>
            <a:xfrm>
              <a:off x="4482604" y="5886126"/>
              <a:ext cx="2856116" cy="1556274"/>
              <a:chOff x="4482604" y="5886126"/>
              <a:chExt cx="2856116" cy="1556274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7EA3337B-8AA1-4F2E-8439-EC5835901E71}"/>
                  </a:ext>
                </a:extLst>
              </p:cNvPr>
              <p:cNvGrpSpPr/>
              <p:nvPr/>
            </p:nvGrpSpPr>
            <p:grpSpPr>
              <a:xfrm>
                <a:off x="4533884" y="5886126"/>
                <a:ext cx="2601312" cy="1449263"/>
                <a:chOff x="4185163" y="5976493"/>
                <a:chExt cx="2601312" cy="1449263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C4D40E54-40B2-4FFC-B3B8-1CF7A73D0E4F}"/>
                    </a:ext>
                  </a:extLst>
                </p:cNvPr>
                <p:cNvGrpSpPr/>
                <p:nvPr/>
              </p:nvGrpSpPr>
              <p:grpSpPr>
                <a:xfrm>
                  <a:off x="4220832" y="5976493"/>
                  <a:ext cx="2565643" cy="1385282"/>
                  <a:chOff x="3201337" y="3218489"/>
                  <a:chExt cx="2565643" cy="1385282"/>
                </a:xfrm>
              </p:grpSpPr>
              <p:grpSp>
                <p:nvGrpSpPr>
                  <p:cNvPr id="28" name="Groupe 27">
                    <a:extLst>
                      <a:ext uri="{FF2B5EF4-FFF2-40B4-BE49-F238E27FC236}">
                        <a16:creationId xmlns:a16="http://schemas.microsoft.com/office/drawing/2014/main" id="{8CB06E52-1384-4FEF-B7E9-CD0064105A44}"/>
                      </a:ext>
                    </a:extLst>
                  </p:cNvPr>
                  <p:cNvGrpSpPr/>
                  <p:nvPr/>
                </p:nvGrpSpPr>
                <p:grpSpPr>
                  <a:xfrm>
                    <a:off x="3201337" y="3218489"/>
                    <a:ext cx="1257379" cy="1385282"/>
                    <a:chOff x="3016462" y="1938347"/>
                    <a:chExt cx="2615402" cy="4031227"/>
                  </a:xfrm>
                </p:grpSpPr>
                <p:sp>
                  <p:nvSpPr>
                    <p:cNvPr id="37" name="Cube 36">
                      <a:extLst>
                        <a:ext uri="{FF2B5EF4-FFF2-40B4-BE49-F238E27FC236}">
                          <a16:creationId xmlns:a16="http://schemas.microsoft.com/office/drawing/2014/main" id="{8A88CF3D-4BF4-49E1-96F2-DD84410141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6462" y="5591489"/>
                      <a:ext cx="432049" cy="378085"/>
                    </a:xfrm>
                    <a:prstGeom prst="cube">
                      <a:avLst/>
                    </a:prstGeom>
                    <a:solidFill>
                      <a:srgbClr val="0D830D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8" name="Cube 37">
                      <a:extLst>
                        <a:ext uri="{FF2B5EF4-FFF2-40B4-BE49-F238E27FC236}">
                          <a16:creationId xmlns:a16="http://schemas.microsoft.com/office/drawing/2014/main" id="{89F7605C-C249-43BD-80B0-3D5A17FFB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0507" y="5268453"/>
                      <a:ext cx="432049" cy="701120"/>
                    </a:xfrm>
                    <a:prstGeom prst="cube">
                      <a:avLst/>
                    </a:prstGeom>
                    <a:solidFill>
                      <a:srgbClr val="06FF0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9" name="Cube 38">
                      <a:extLst>
                        <a:ext uri="{FF2B5EF4-FFF2-40B4-BE49-F238E27FC236}">
                          <a16:creationId xmlns:a16="http://schemas.microsoft.com/office/drawing/2014/main" id="{A8F615A6-6F82-425F-90C5-D2F954450A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8688" y="4827544"/>
                      <a:ext cx="432048" cy="1142030"/>
                    </a:xfrm>
                    <a:prstGeom prst="cube">
                      <a:avLst/>
                    </a:prstGeom>
                    <a:solidFill>
                      <a:srgbClr val="9DCF0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0" name="Cube 39">
                      <a:extLst>
                        <a:ext uri="{FF2B5EF4-FFF2-40B4-BE49-F238E27FC236}">
                          <a16:creationId xmlns:a16="http://schemas.microsoft.com/office/drawing/2014/main" id="{8941C3FC-4A3F-4BE9-AAA1-CF800B58E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8123" y="4328048"/>
                      <a:ext cx="432048" cy="1636990"/>
                    </a:xfrm>
                    <a:prstGeom prst="cube">
                      <a:avLst/>
                    </a:prstGeom>
                    <a:solidFill>
                      <a:srgbClr val="FFFF0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1" name="Cube 40">
                      <a:extLst>
                        <a:ext uri="{FF2B5EF4-FFF2-40B4-BE49-F238E27FC236}">
                          <a16:creationId xmlns:a16="http://schemas.microsoft.com/office/drawing/2014/main" id="{518D5D98-103F-46EB-8561-90DF3A29DF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0946" y="3626080"/>
                      <a:ext cx="432048" cy="2338812"/>
                    </a:xfrm>
                    <a:prstGeom prst="cube">
                      <a:avLst/>
                    </a:prstGeom>
                    <a:solidFill>
                      <a:srgbClr val="FFCF0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2" name="Cube 41">
                      <a:extLst>
                        <a:ext uri="{FF2B5EF4-FFF2-40B4-BE49-F238E27FC236}">
                          <a16:creationId xmlns:a16="http://schemas.microsoft.com/office/drawing/2014/main" id="{BF8475D7-C4CE-497A-A73F-1ECF3A4342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0381" y="2735811"/>
                      <a:ext cx="432048" cy="3229227"/>
                    </a:xfrm>
                    <a:prstGeom prst="cube">
                      <a:avLst/>
                    </a:prstGeom>
                    <a:solidFill>
                      <a:srgbClr val="FF6A0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3" name="Cube 42">
                      <a:extLst>
                        <a:ext uri="{FF2B5EF4-FFF2-40B4-BE49-F238E27FC236}">
                          <a16:creationId xmlns:a16="http://schemas.microsoft.com/office/drawing/2014/main" id="{061F90E5-189E-4336-A036-075E7411F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9816" y="1938347"/>
                      <a:ext cx="432048" cy="4026691"/>
                    </a:xfrm>
                    <a:prstGeom prst="cube">
                      <a:avLst/>
                    </a:prstGeom>
                    <a:solidFill>
                      <a:srgbClr val="DE0B09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A2845A8F-1873-4185-96DC-AC41F56DBC6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4542329" y="3218489"/>
                    <a:ext cx="1224651" cy="1385282"/>
                    <a:chOff x="3016462" y="1938347"/>
                    <a:chExt cx="2615402" cy="4031227"/>
                  </a:xfrm>
                </p:grpSpPr>
                <p:sp>
                  <p:nvSpPr>
                    <p:cNvPr id="30" name="Cube 29">
                      <a:extLst>
                        <a:ext uri="{FF2B5EF4-FFF2-40B4-BE49-F238E27FC236}">
                          <a16:creationId xmlns:a16="http://schemas.microsoft.com/office/drawing/2014/main" id="{AB91D2C1-C4EF-439B-8A12-1FF267845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6462" y="5591489"/>
                      <a:ext cx="432049" cy="378085"/>
                    </a:xfrm>
                    <a:prstGeom prst="cube">
                      <a:avLst/>
                    </a:prstGeom>
                    <a:solidFill>
                      <a:srgbClr val="8BADFC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1" name="Cube 30">
                      <a:extLst>
                        <a:ext uri="{FF2B5EF4-FFF2-40B4-BE49-F238E27FC236}">
                          <a16:creationId xmlns:a16="http://schemas.microsoft.com/office/drawing/2014/main" id="{64DD888F-BAED-45A3-8AF6-0F6949F3F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0507" y="5268453"/>
                      <a:ext cx="432049" cy="701120"/>
                    </a:xfrm>
                    <a:prstGeom prst="cube">
                      <a:avLst/>
                    </a:prstGeom>
                    <a:solidFill>
                      <a:srgbClr val="707BC9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2" name="Cube 31">
                      <a:extLst>
                        <a:ext uri="{FF2B5EF4-FFF2-40B4-BE49-F238E27FC236}">
                          <a16:creationId xmlns:a16="http://schemas.microsoft.com/office/drawing/2014/main" id="{58421932-7359-46E5-8792-6BB34ACE7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8688" y="4827544"/>
                      <a:ext cx="432048" cy="1142030"/>
                    </a:xfrm>
                    <a:prstGeom prst="cube">
                      <a:avLst/>
                    </a:prstGeom>
                    <a:solidFill>
                      <a:srgbClr val="9276AA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3" name="Cube 32">
                      <a:extLst>
                        <a:ext uri="{FF2B5EF4-FFF2-40B4-BE49-F238E27FC236}">
                          <a16:creationId xmlns:a16="http://schemas.microsoft.com/office/drawing/2014/main" id="{975BDB5F-8128-4177-AE30-83C9FAB48F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8123" y="4328048"/>
                      <a:ext cx="432048" cy="1636990"/>
                    </a:xfrm>
                    <a:prstGeom prst="cube">
                      <a:avLst/>
                    </a:prstGeom>
                    <a:solidFill>
                      <a:srgbClr val="90597D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" name="Cube 33">
                      <a:extLst>
                        <a:ext uri="{FF2B5EF4-FFF2-40B4-BE49-F238E27FC236}">
                          <a16:creationId xmlns:a16="http://schemas.microsoft.com/office/drawing/2014/main" id="{D965514B-02CF-4DF7-A60E-F47A5FF28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0946" y="3626080"/>
                      <a:ext cx="432048" cy="2338812"/>
                    </a:xfrm>
                    <a:prstGeom prst="cube">
                      <a:avLst/>
                    </a:prstGeom>
                    <a:solidFill>
                      <a:srgbClr val="913F57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Cube 34">
                      <a:extLst>
                        <a:ext uri="{FF2B5EF4-FFF2-40B4-BE49-F238E27FC236}">
                          <a16:creationId xmlns:a16="http://schemas.microsoft.com/office/drawing/2014/main" id="{E8742D82-2DB1-4113-B6A8-BA5E60861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0381" y="2735811"/>
                      <a:ext cx="432048" cy="3229227"/>
                    </a:xfrm>
                    <a:prstGeom prst="cube">
                      <a:avLst/>
                    </a:prstGeom>
                    <a:solidFill>
                      <a:srgbClr val="83192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6" name="Cube 35">
                      <a:extLst>
                        <a:ext uri="{FF2B5EF4-FFF2-40B4-BE49-F238E27FC236}">
                          <a16:creationId xmlns:a16="http://schemas.microsoft.com/office/drawing/2014/main" id="{6D8874A6-E9F1-4D8E-B27D-3518AD842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9816" y="1938347"/>
                      <a:ext cx="432048" cy="4026691"/>
                    </a:xfrm>
                    <a:prstGeom prst="cube">
                      <a:avLst/>
                    </a:prstGeom>
                    <a:solidFill>
                      <a:srgbClr val="DE0B09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AD2445FB-0031-4340-AF41-ED2B1EC2A88E}"/>
                    </a:ext>
                  </a:extLst>
                </p:cNvPr>
                <p:cNvSpPr txBox="1"/>
                <p:nvPr/>
              </p:nvSpPr>
              <p:spPr>
                <a:xfrm>
                  <a:off x="4185163" y="7197569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A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CBABF49-B2FA-4A4E-9D69-206F21BEA694}"/>
                    </a:ext>
                  </a:extLst>
                </p:cNvPr>
                <p:cNvSpPr txBox="1"/>
                <p:nvPr/>
              </p:nvSpPr>
              <p:spPr>
                <a:xfrm>
                  <a:off x="4362014" y="7192575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B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22B29ED-1A60-49DF-9E99-CC38C8E23EC9}"/>
                    </a:ext>
                  </a:extLst>
                </p:cNvPr>
                <p:cNvSpPr txBox="1"/>
                <p:nvPr/>
              </p:nvSpPr>
              <p:spPr>
                <a:xfrm>
                  <a:off x="4534966" y="7192419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C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373E58FE-474E-497F-B70F-D470C4B5508D}"/>
                    </a:ext>
                  </a:extLst>
                </p:cNvPr>
                <p:cNvSpPr txBox="1"/>
                <p:nvPr/>
              </p:nvSpPr>
              <p:spPr>
                <a:xfrm>
                  <a:off x="4700189" y="7189573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D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8CC2DBF7-199B-434F-9FB3-8DEA5123DF56}"/>
                    </a:ext>
                  </a:extLst>
                </p:cNvPr>
                <p:cNvSpPr txBox="1"/>
                <p:nvPr/>
              </p:nvSpPr>
              <p:spPr>
                <a:xfrm>
                  <a:off x="4879403" y="7189729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E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E9DE2D9-B42C-48D0-B9B9-BEA10A63C507}"/>
                    </a:ext>
                  </a:extLst>
                </p:cNvPr>
                <p:cNvSpPr txBox="1"/>
                <p:nvPr/>
              </p:nvSpPr>
              <p:spPr>
                <a:xfrm>
                  <a:off x="5052429" y="7189573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F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BB154541-A898-4EB2-B9F6-926A67A1BF82}"/>
                    </a:ext>
                  </a:extLst>
                </p:cNvPr>
                <p:cNvSpPr txBox="1"/>
                <p:nvPr/>
              </p:nvSpPr>
              <p:spPr>
                <a:xfrm>
                  <a:off x="5229753" y="7190312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G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2182DED-AA26-4826-9C6C-0EA1B7F5908D}"/>
                    </a:ext>
                  </a:extLst>
                </p:cNvPr>
                <p:cNvSpPr txBox="1"/>
                <p:nvPr/>
              </p:nvSpPr>
              <p:spPr>
                <a:xfrm>
                  <a:off x="5566414" y="7190312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G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AB1AA77-D223-469A-9BA0-C0190AFBB77F}"/>
                    </a:ext>
                  </a:extLst>
                </p:cNvPr>
                <p:cNvSpPr txBox="1"/>
                <p:nvPr/>
              </p:nvSpPr>
              <p:spPr>
                <a:xfrm>
                  <a:off x="5731878" y="7190304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F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B637FF35-6B80-463D-9055-6F601353284B}"/>
                    </a:ext>
                  </a:extLst>
                </p:cNvPr>
                <p:cNvSpPr txBox="1"/>
                <p:nvPr/>
              </p:nvSpPr>
              <p:spPr>
                <a:xfrm>
                  <a:off x="5893987" y="7189729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E</a:t>
                  </a: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B647AA31-2473-4EF5-8D83-C392450F83C9}"/>
                    </a:ext>
                  </a:extLst>
                </p:cNvPr>
                <p:cNvSpPr txBox="1"/>
                <p:nvPr/>
              </p:nvSpPr>
              <p:spPr>
                <a:xfrm>
                  <a:off x="6068780" y="7185823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D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B63F0013-19B6-4A91-A119-958E53DE0173}"/>
                    </a:ext>
                  </a:extLst>
                </p:cNvPr>
                <p:cNvSpPr txBox="1"/>
                <p:nvPr/>
              </p:nvSpPr>
              <p:spPr>
                <a:xfrm>
                  <a:off x="6242200" y="7187352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C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B4268768-AA3B-46A5-B066-EE1E73D3FC0C}"/>
                    </a:ext>
                  </a:extLst>
                </p:cNvPr>
                <p:cNvSpPr txBox="1"/>
                <p:nvPr/>
              </p:nvSpPr>
              <p:spPr>
                <a:xfrm>
                  <a:off x="6418990" y="7187352"/>
                  <a:ext cx="218071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B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0123311-08C4-4B7D-915D-9B2DCDCD36CD}"/>
                    </a:ext>
                  </a:extLst>
                </p:cNvPr>
                <p:cNvSpPr txBox="1"/>
                <p:nvPr/>
              </p:nvSpPr>
              <p:spPr>
                <a:xfrm>
                  <a:off x="6563062" y="7194427"/>
                  <a:ext cx="192030" cy="228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A</a:t>
                  </a:r>
                </a:p>
              </p:txBody>
            </p:sp>
          </p:grp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53A5D22-3589-4905-BC6B-95EFB168C5BB}"/>
                  </a:ext>
                </a:extLst>
              </p:cNvPr>
              <p:cNvSpPr txBox="1"/>
              <p:nvPr/>
            </p:nvSpPr>
            <p:spPr>
              <a:xfrm>
                <a:off x="4482604" y="7244637"/>
                <a:ext cx="1396558" cy="19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/>
                  <a:t>0      50    90   150   200  350  450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B7BB60-8210-431C-9AF5-BABE08664D2F}"/>
                  </a:ext>
                </a:extLst>
              </p:cNvPr>
              <p:cNvSpPr txBox="1"/>
              <p:nvPr/>
            </p:nvSpPr>
            <p:spPr>
              <a:xfrm>
                <a:off x="5942162" y="7244637"/>
                <a:ext cx="1396558" cy="19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/>
                  <a:t>80      55    35    20   10     5      0 </a:t>
                </a: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66A2D71-6790-403B-AEBC-158613AA7376}"/>
                </a:ext>
              </a:extLst>
            </p:cNvPr>
            <p:cNvSpPr txBox="1"/>
            <p:nvPr/>
          </p:nvSpPr>
          <p:spPr>
            <a:xfrm>
              <a:off x="4654799" y="7330769"/>
              <a:ext cx="1073238" cy="21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/>
                <a:t>kWhEP/m²/an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32A5E00-AB8B-4180-B0E5-C9DC3103B4F6}"/>
                </a:ext>
              </a:extLst>
            </p:cNvPr>
            <p:cNvSpPr txBox="1"/>
            <p:nvPr/>
          </p:nvSpPr>
          <p:spPr>
            <a:xfrm>
              <a:off x="5994697" y="7330777"/>
              <a:ext cx="1166591" cy="21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/>
                <a:t>kgéqCo2/m²/an</a:t>
              </a:r>
            </a:p>
          </p:txBody>
        </p:sp>
      </p:grp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144821A2-0AFE-43F7-82AA-2106F9DCA14F}"/>
              </a:ext>
            </a:extLst>
          </p:cNvPr>
          <p:cNvSpPr/>
          <p:nvPr/>
        </p:nvSpPr>
        <p:spPr>
          <a:xfrm>
            <a:off x="4121190" y="6415562"/>
            <a:ext cx="587476" cy="24824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234</a:t>
            </a: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ABF9BE70-CED3-417B-9EF5-B1488622DAC9}"/>
              </a:ext>
            </a:extLst>
          </p:cNvPr>
          <p:cNvSpPr/>
          <p:nvPr/>
        </p:nvSpPr>
        <p:spPr>
          <a:xfrm>
            <a:off x="3818022" y="6800379"/>
            <a:ext cx="587476" cy="24824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100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5E9AA5A-1BD8-462C-9008-53D3AF9CFDAE}"/>
              </a:ext>
            </a:extLst>
          </p:cNvPr>
          <p:cNvGrpSpPr/>
          <p:nvPr/>
        </p:nvGrpSpPr>
        <p:grpSpPr>
          <a:xfrm>
            <a:off x="52249" y="1043570"/>
            <a:ext cx="4088543" cy="1222160"/>
            <a:chOff x="52249" y="1043570"/>
            <a:chExt cx="4088543" cy="1222160"/>
          </a:xfrm>
        </p:grpSpPr>
        <p:pic>
          <p:nvPicPr>
            <p:cNvPr id="47" name="Graphique 46" descr="Informations">
              <a:extLst>
                <a:ext uri="{FF2B5EF4-FFF2-40B4-BE49-F238E27FC236}">
                  <a16:creationId xmlns:a16="http://schemas.microsoft.com/office/drawing/2014/main" id="{9890429E-E7E9-4457-B7C9-74E00BA00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49" y="1080768"/>
              <a:ext cx="547225" cy="504248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  <p:sp>
          <p:nvSpPr>
            <p:cNvPr id="48" name="Text Box 13">
              <a:extLst>
                <a:ext uri="{FF2B5EF4-FFF2-40B4-BE49-F238E27FC236}">
                  <a16:creationId xmlns:a16="http://schemas.microsoft.com/office/drawing/2014/main" id="{DEF3A550-FA72-4060-A49A-FAE51EF32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450" y="1043570"/>
              <a:ext cx="3569342" cy="12221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solidFill>
                    <a:schemeClr val="bg1"/>
                  </a:solidFill>
                  <a:latin typeface="+mj-lt"/>
                </a:rPr>
                <a:t>Renseignements généraux :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Adresse :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 32&amp;58 Impasse des mésanges 01100 MARTIGNAT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Maître d’ouvrage : 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DYNACITE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chemeClr val="bg1"/>
                  </a:solidFill>
                  <a:latin typeface="+mj-lt"/>
                </a:rPr>
                <a:t>Type de résidence : </a:t>
              </a: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2 bâtiments (34 logements)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rgbClr val="FFFFFF"/>
                  </a:solidFill>
                  <a:latin typeface="+mj-lt"/>
                </a:rPr>
                <a:t>Date et étape du projet : </a:t>
              </a:r>
              <a:r>
                <a:rPr lang="fr-FR" sz="1100" dirty="0">
                  <a:solidFill>
                    <a:srgbClr val="FFFFFF"/>
                  </a:solidFill>
                  <a:latin typeface="+mj-lt"/>
                </a:rPr>
                <a:t>Travaux terminés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solidFill>
                    <a:srgbClr val="FFFFFF"/>
                  </a:solidFill>
                  <a:latin typeface="+mj-lt"/>
                </a:rPr>
                <a:t>Réception : </a:t>
              </a:r>
              <a:r>
                <a:rPr lang="fr-FR" sz="1100" dirty="0">
                  <a:solidFill>
                    <a:srgbClr val="FFFFFF"/>
                  </a:solidFill>
                  <a:latin typeface="+mj-lt"/>
                </a:rPr>
                <a:t>19.03.2020</a:t>
              </a:r>
              <a:endParaRPr lang="fr-FR" sz="1100" dirty="0">
                <a:solidFill>
                  <a:srgbClr val="FFFFFF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endParaRPr lang="fr-FR" sz="11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49" name="Graphique 48" descr="Liste (droite à gauche)">
            <a:extLst>
              <a:ext uri="{FF2B5EF4-FFF2-40B4-BE49-F238E27FC236}">
                <a16:creationId xmlns:a16="http://schemas.microsoft.com/office/drawing/2014/main" id="{55495E2F-97F8-4277-A82F-BF16CD7B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928423"/>
            <a:ext cx="547224" cy="625766"/>
          </a:xfrm>
          <a:prstGeom prst="rect">
            <a:avLst/>
          </a:prstGeom>
          <a:effectLst>
            <a:outerShdw blurRad="25400" dist="63500" dir="2280000" sx="95000" sy="95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50" name="Graphique 49" descr="Graphique à barres avec tendance à la baisse">
            <a:extLst>
              <a:ext uri="{FF2B5EF4-FFF2-40B4-BE49-F238E27FC236}">
                <a16:creationId xmlns:a16="http://schemas.microsoft.com/office/drawing/2014/main" id="{62443D89-8052-4F18-A13B-AF69A2B92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05" y="6182601"/>
            <a:ext cx="576963" cy="540337"/>
          </a:xfrm>
          <a:prstGeom prst="rect">
            <a:avLst/>
          </a:prstGeom>
          <a:effectLst>
            <a:outerShdw blurRad="25400" dist="63500" dir="2280000" sx="95000" sy="95000" algn="ctr" rotWithShape="0">
              <a:srgbClr val="000000">
                <a:alpha val="55000"/>
              </a:srgbClr>
            </a:outerShdw>
          </a:effectLst>
        </p:spPr>
      </p:pic>
      <p:sp>
        <p:nvSpPr>
          <p:cNvPr id="51" name="Text Box 13">
            <a:extLst>
              <a:ext uri="{FF2B5EF4-FFF2-40B4-BE49-F238E27FC236}">
                <a16:creationId xmlns:a16="http://schemas.microsoft.com/office/drawing/2014/main" id="{E9CD3AB2-9A9A-4989-97F2-8D4735D2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939" y="6803953"/>
            <a:ext cx="2734581" cy="695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600" u="sng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  <a:ea typeface="+mn-ea"/>
              </a:rPr>
              <a:t>Montant des travaux : </a:t>
            </a:r>
          </a:p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2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  <a:ea typeface="+mn-ea"/>
              </a:rPr>
              <a:t>1 285 546 € HT</a:t>
            </a:r>
          </a:p>
          <a:p>
            <a:pPr algn="ctr" eaLnBrk="1" hangingPunct="1">
              <a:spcBef>
                <a:spcPct val="0"/>
              </a:spcBef>
              <a:spcAft>
                <a:spcPct val="10000"/>
              </a:spcAft>
            </a:pPr>
            <a:endParaRPr lang="fr-F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8C4195B-6754-4EAC-A69C-4CDCFE3E1315}"/>
              </a:ext>
            </a:extLst>
          </p:cNvPr>
          <p:cNvSpPr txBox="1"/>
          <p:nvPr/>
        </p:nvSpPr>
        <p:spPr>
          <a:xfrm>
            <a:off x="7845283" y="2569935"/>
            <a:ext cx="1613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Après la rénovation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BD8426F-238D-436E-B3BA-C3F716045D44}"/>
              </a:ext>
            </a:extLst>
          </p:cNvPr>
          <p:cNvSpPr txBox="1"/>
          <p:nvPr/>
        </p:nvSpPr>
        <p:spPr>
          <a:xfrm>
            <a:off x="8625338" y="747977"/>
            <a:ext cx="200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Avant la rénovation</a:t>
            </a:r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A4BD829B-6EE2-4148-AED0-6157B44AC6DE}"/>
              </a:ext>
            </a:extLst>
          </p:cNvPr>
          <p:cNvSpPr/>
          <p:nvPr/>
        </p:nvSpPr>
        <p:spPr>
          <a:xfrm flipH="1">
            <a:off x="6214129" y="6382880"/>
            <a:ext cx="587475" cy="24824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53</a:t>
            </a:r>
          </a:p>
        </p:txBody>
      </p:sp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DDC6C069-5895-43EC-B81A-2EB27E04ED74}"/>
              </a:ext>
            </a:extLst>
          </p:cNvPr>
          <p:cNvSpPr/>
          <p:nvPr/>
        </p:nvSpPr>
        <p:spPr>
          <a:xfrm flipH="1">
            <a:off x="6483655" y="6784244"/>
            <a:ext cx="587475" cy="24824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6" name="Text Box 13">
            <a:extLst>
              <a:ext uri="{FF2B5EF4-FFF2-40B4-BE49-F238E27FC236}">
                <a16:creationId xmlns:a16="http://schemas.microsoft.com/office/drawing/2014/main" id="{AAA7D422-F0A8-4AD9-8F37-C8F65F618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87" y="3892503"/>
            <a:ext cx="5390013" cy="186604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8E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200" b="1" u="sng" cap="small" dirty="0">
                <a:solidFill>
                  <a:schemeClr val="bg1"/>
                </a:solidFill>
                <a:latin typeface="+mj-lt"/>
              </a:rPr>
              <a:t>Programme de travaux :</a:t>
            </a:r>
            <a:r>
              <a:rPr lang="fr-FR" sz="1200" cap="small" dirty="0">
                <a:solidFill>
                  <a:schemeClr val="bg1"/>
                </a:solidFill>
                <a:latin typeface="+mj-lt"/>
              </a:rPr>
              <a:t>    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37 810 € par logement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Enveloppe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Menuiseries extérieures &amp; occultation, isolation des façades,                           étanchéité toitures terrasses, isolation des plafonds des garages 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Parties communes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Réfection complète des montées d’escaliers et halls d’entrée,             mise en sécurité électrique, remplacement des portes palières, désamiantage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Parties privatives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Réfection complète des logements (électricité, pièces humides et pièces sèches)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Equipements techniques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Système de désenfumage, réfection du chauffage collectif, VM basse pression, pose de paraboles collectives, création d’un contrôle d’accès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Singularité du programme de travaux :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Réhabilitation complète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endParaRPr lang="fr-FR" sz="800" i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endParaRPr lang="fr-FR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 Box 13">
            <a:extLst>
              <a:ext uri="{FF2B5EF4-FFF2-40B4-BE49-F238E27FC236}">
                <a16:creationId xmlns:a16="http://schemas.microsoft.com/office/drawing/2014/main" id="{1E4A77D0-4FC0-4B21-A987-886C77630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48" y="6138672"/>
            <a:ext cx="3352443" cy="17068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8E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>
            <a:lvl1pPr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defTabSz="49847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98475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200" b="1" u="sng" cap="small" dirty="0">
                <a:solidFill>
                  <a:schemeClr val="bg1"/>
                </a:solidFill>
                <a:latin typeface="+mj-lt"/>
              </a:rPr>
              <a:t>Amélioration thermique :</a:t>
            </a:r>
            <a:endParaRPr lang="fr-FR" sz="1100" b="1" cap="small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Etiquette énergétique initiale :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– 234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kWhEP/m²/an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r>
              <a:rPr lang="fr-FR" sz="1100" b="1" dirty="0">
                <a:solidFill>
                  <a:schemeClr val="bg1"/>
                </a:solidFill>
                <a:latin typeface="+mj-lt"/>
              </a:rPr>
              <a:t>Etiquette énergétique finale : </a:t>
            </a:r>
            <a:r>
              <a:rPr lang="fr-FR" sz="1100" b="1" cap="small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 – 100 </a:t>
            </a:r>
            <a:r>
              <a:rPr lang="fr-FR" sz="1100" dirty="0">
                <a:solidFill>
                  <a:schemeClr val="bg1"/>
                </a:solidFill>
                <a:latin typeface="+mj-lt"/>
              </a:rPr>
              <a:t>kWhEP/m²/an</a:t>
            </a:r>
          </a:p>
          <a:p>
            <a:pPr eaLnBrk="1" hangingPunct="1">
              <a:spcBef>
                <a:spcPct val="0"/>
              </a:spcBef>
              <a:spcAft>
                <a:spcPct val="10000"/>
              </a:spcAft>
            </a:pPr>
            <a:endParaRPr lang="fr-FR" sz="11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1FD08C38-D506-4B54-97B6-FA096EBA84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31" t="5765" r="12018" b="24980"/>
          <a:stretch/>
        </p:blipFill>
        <p:spPr>
          <a:xfrm>
            <a:off x="7283349" y="113814"/>
            <a:ext cx="1555379" cy="1143487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F2D2CA28-49A8-45D2-A1F9-2B7CD79A8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0516" y="1257300"/>
            <a:ext cx="2298558" cy="1191845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B9C9BB9F-B515-4605-B4FD-8A4F96461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273" b="10237"/>
          <a:stretch/>
        </p:blipFill>
        <p:spPr>
          <a:xfrm>
            <a:off x="8378451" y="2897981"/>
            <a:ext cx="2249821" cy="105659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C54CA527-481A-493D-B55E-31A590133C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19"/>
          <a:stretch/>
        </p:blipFill>
        <p:spPr>
          <a:xfrm>
            <a:off x="5670267" y="2889196"/>
            <a:ext cx="1342197" cy="105872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4DEC7136-1481-4568-ABFF-D518C71893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248" t="3972" r="-169" b="1911"/>
          <a:stretch/>
        </p:blipFill>
        <p:spPr>
          <a:xfrm>
            <a:off x="7075430" y="2895853"/>
            <a:ext cx="1258685" cy="1058722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DCB23757-FF52-4A5F-809E-14B27295BD0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01" t="10259" b="9892"/>
          <a:stretch/>
        </p:blipFill>
        <p:spPr>
          <a:xfrm>
            <a:off x="7283349" y="1254306"/>
            <a:ext cx="1057167" cy="119484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DF6502C3-B6D5-46F3-A267-68969445BB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6256" y="3998965"/>
            <a:ext cx="4408416" cy="1861056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8B90AEEB-267B-4B1B-9271-49569F6B06C4}"/>
              </a:ext>
            </a:extLst>
          </p:cNvPr>
          <p:cNvGrpSpPr/>
          <p:nvPr/>
        </p:nvGrpSpPr>
        <p:grpSpPr>
          <a:xfrm>
            <a:off x="4332169" y="1082319"/>
            <a:ext cx="2926294" cy="1515514"/>
            <a:chOff x="4343183" y="2110592"/>
            <a:chExt cx="2926294" cy="1515514"/>
          </a:xfrm>
        </p:grpSpPr>
        <p:sp>
          <p:nvSpPr>
            <p:cNvPr id="66" name="Text Box 13">
              <a:extLst>
                <a:ext uri="{FF2B5EF4-FFF2-40B4-BE49-F238E27FC236}">
                  <a16:creationId xmlns:a16="http://schemas.microsoft.com/office/drawing/2014/main" id="{3D4B95D9-5AD9-49E1-922B-B4BCACCDD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9116" y="2110592"/>
              <a:ext cx="2400361" cy="151551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/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latin typeface="+mj-lt"/>
                </a:rPr>
                <a:t>Missions confiées :</a:t>
              </a:r>
              <a:endParaRPr lang="fr-FR" sz="1200" b="1" cap="small" dirty="0">
                <a:latin typeface="+mj-lt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Architecte (DP)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Economiste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Fluides et Thermique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Structures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BET Amiante</a:t>
              </a: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100" b="1" dirty="0">
                  <a:latin typeface="+mj-lt"/>
                </a:rPr>
                <a:t>OPC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Arial" panose="020B0604020202020204" pitchFamily="34" charset="0"/>
                <a:buChar char="•"/>
              </a:pPr>
              <a:endParaRPr lang="fr-FR" sz="1200" b="1" cap="small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endParaRPr lang="fr-FR" sz="1100" i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7" name="Graphique 66" descr="Poignée de main">
              <a:extLst>
                <a:ext uri="{FF2B5EF4-FFF2-40B4-BE49-F238E27FC236}">
                  <a16:creationId xmlns:a16="http://schemas.microsoft.com/office/drawing/2014/main" id="{93A9B957-E7E3-46A7-982C-843FA341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343183" y="2118110"/>
              <a:ext cx="512894" cy="512894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FA02477B-C6AD-4285-A008-6DDD26ED09C0}"/>
              </a:ext>
            </a:extLst>
          </p:cNvPr>
          <p:cNvSpPr txBox="1"/>
          <p:nvPr/>
        </p:nvSpPr>
        <p:spPr>
          <a:xfrm>
            <a:off x="4148752" y="6256394"/>
            <a:ext cx="533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82BACDE-45D3-4677-95FF-B583EEF7D086}"/>
              </a:ext>
            </a:extLst>
          </p:cNvPr>
          <p:cNvSpPr txBox="1"/>
          <p:nvPr/>
        </p:nvSpPr>
        <p:spPr>
          <a:xfrm>
            <a:off x="3831190" y="6938733"/>
            <a:ext cx="533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Final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6DACC13-05AD-483F-954D-DDC247538316}"/>
              </a:ext>
            </a:extLst>
          </p:cNvPr>
          <p:cNvSpPr txBox="1"/>
          <p:nvPr/>
        </p:nvSpPr>
        <p:spPr>
          <a:xfrm>
            <a:off x="6293408" y="6222031"/>
            <a:ext cx="533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Initial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8144006-00F0-40E2-B338-2DD18092408B}"/>
              </a:ext>
            </a:extLst>
          </p:cNvPr>
          <p:cNvSpPr txBox="1"/>
          <p:nvPr/>
        </p:nvSpPr>
        <p:spPr>
          <a:xfrm>
            <a:off x="6657201" y="6931538"/>
            <a:ext cx="533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Final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1CF638A6-61DE-4A96-BD92-C15A01D1B62C}"/>
              </a:ext>
            </a:extLst>
          </p:cNvPr>
          <p:cNvGrpSpPr/>
          <p:nvPr/>
        </p:nvGrpSpPr>
        <p:grpSpPr>
          <a:xfrm>
            <a:off x="52249" y="2521090"/>
            <a:ext cx="4688754" cy="1154545"/>
            <a:chOff x="68794" y="2654124"/>
            <a:chExt cx="4688754" cy="1154545"/>
          </a:xfrm>
        </p:grpSpPr>
        <p:pic>
          <p:nvPicPr>
            <p:cNvPr id="73" name="Graphique 72" descr="Ouvrier du bâtiment">
              <a:extLst>
                <a:ext uri="{FF2B5EF4-FFF2-40B4-BE49-F238E27FC236}">
                  <a16:creationId xmlns:a16="http://schemas.microsoft.com/office/drawing/2014/main" id="{78E62AA1-3CEC-43F1-98D4-C4A92B37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794" y="2832605"/>
              <a:ext cx="513624" cy="498929"/>
            </a:xfrm>
            <a:prstGeom prst="rect">
              <a:avLst/>
            </a:prstGeom>
            <a:effectLst>
              <a:outerShdw blurRad="25400" dist="63500" dir="2280000" sx="95000" sy="95000" algn="ctr" rotWithShape="0">
                <a:srgbClr val="000000">
                  <a:alpha val="55000"/>
                </a:srgbClr>
              </a:outerShdw>
            </a:effectLst>
          </p:spPr>
        </p:pic>
        <p:sp>
          <p:nvSpPr>
            <p:cNvPr id="74" name="Text Box 13">
              <a:extLst>
                <a:ext uri="{FF2B5EF4-FFF2-40B4-BE49-F238E27FC236}">
                  <a16:creationId xmlns:a16="http://schemas.microsoft.com/office/drawing/2014/main" id="{FC63E3FD-B063-43BE-BF43-DC8A2A860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873" y="2654124"/>
              <a:ext cx="4191675" cy="11545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9E8E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9569" tIns="49785" rIns="99569" bIns="49785"/>
            <a:lstStyle>
              <a:lvl1pPr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defTabSz="49847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98475" eaLnBrk="0" fontAlgn="base" hangingPunct="0">
                <a:spcBef>
                  <a:spcPct val="5000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fr-FR" sz="1200" b="1" u="sng" cap="small" dirty="0">
                  <a:solidFill>
                    <a:schemeClr val="bg1"/>
                  </a:solidFill>
                  <a:latin typeface="+mj-lt"/>
                </a:rPr>
                <a:t>Travaux :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11 mois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dirty="0">
                  <a:solidFill>
                    <a:schemeClr val="bg1"/>
                  </a:solidFill>
                  <a:latin typeface="+mj-lt"/>
                </a:rPr>
                <a:t>Corps d’état séparés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b="1" cap="small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Site occupé : OUI</a:t>
              </a:r>
            </a:p>
            <a:p>
              <a:pPr marL="171450" indent="-171450" eaLnBrk="1" hangingPunct="1">
                <a:spcBef>
                  <a:spcPct val="0"/>
                </a:spcBef>
                <a:spcAft>
                  <a:spcPct val="10000"/>
                </a:spcAft>
                <a:buFont typeface="Calibri Light" panose="020F0302020204030204" pitchFamily="34" charset="0"/>
                <a:buChar char="‐"/>
              </a:pPr>
              <a:r>
                <a:rPr lang="fr-FR" sz="1100" b="1" cap="small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Présence d’amiante : OUI </a:t>
              </a:r>
              <a:r>
                <a:rPr lang="fr-FR" sz="1100" dirty="0">
                  <a:solidFill>
                    <a:srgbClr val="FFFFFF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(Travaux en SS3 et SS4) </a:t>
              </a:r>
              <a:endParaRPr lang="fr-FR" sz="1100" b="1" cap="small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endParaRPr>
            </a:p>
          </p:txBody>
        </p:sp>
      </p:grpSp>
      <p:pic>
        <p:nvPicPr>
          <p:cNvPr id="75" name="Picture 2" descr="RÃ©sultat de recherche d'images pour &quot;logo hpe rÃ©novation&quot;">
            <a:extLst>
              <a:ext uri="{FF2B5EF4-FFF2-40B4-BE49-F238E27FC236}">
                <a16:creationId xmlns:a16="http://schemas.microsoft.com/office/drawing/2014/main" id="{F391128A-6047-4492-81FB-0DE15F4F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44" y="6830613"/>
            <a:ext cx="648723" cy="6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49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15316</TotalTime>
  <Words>528</Words>
  <Application>Microsoft Office PowerPoint</Application>
  <PresentationFormat>Personnalisé</PresentationFormat>
  <Paragraphs>118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9" baseType="lpstr">
      <vt:lpstr>ＭＳ Ｐゴシック</vt:lpstr>
      <vt:lpstr>Arial</vt:lpstr>
      <vt:lpstr>Calibri</vt:lpstr>
      <vt:lpstr>Calibri Light</vt:lpstr>
      <vt:lpstr>Impact</vt:lpstr>
      <vt:lpstr>Segoe UI Black</vt:lpstr>
      <vt:lpstr>Office Theme</vt:lpstr>
      <vt:lpstr>Présentation PowerPoint</vt:lpstr>
      <vt:lpstr>Présentation PowerPoint</vt:lpstr>
    </vt:vector>
  </TitlesOfParts>
  <Company>Un Coin de Paradis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Directeur Artistique 2</dc:creator>
  <cp:lastModifiedBy>Stephane</cp:lastModifiedBy>
  <cp:revision>817</cp:revision>
  <cp:lastPrinted>2023-02-24T17:48:31Z</cp:lastPrinted>
  <dcterms:created xsi:type="dcterms:W3CDTF">2010-10-06T07:34:48Z</dcterms:created>
  <dcterms:modified xsi:type="dcterms:W3CDTF">2023-05-28T06:40:20Z</dcterms:modified>
</cp:coreProperties>
</file>